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6" r:id="rId2"/>
    <p:sldId id="258" r:id="rId3"/>
    <p:sldId id="314" r:id="rId4"/>
    <p:sldId id="315" r:id="rId5"/>
    <p:sldId id="316" r:id="rId6"/>
    <p:sldId id="329" r:id="rId7"/>
    <p:sldId id="270" r:id="rId8"/>
    <p:sldId id="317" r:id="rId9"/>
    <p:sldId id="330" r:id="rId10"/>
    <p:sldId id="319" r:id="rId11"/>
    <p:sldId id="318" r:id="rId12"/>
    <p:sldId id="320" r:id="rId13"/>
    <p:sldId id="323" r:id="rId14"/>
    <p:sldId id="321" r:id="rId15"/>
    <p:sldId id="328" r:id="rId16"/>
  </p:sldIdLst>
  <p:sldSz cx="18288000" cy="10287000"/>
  <p:notesSz cx="7026275" cy="9312275"/>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Hope Kalin" initials="M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249" autoAdjust="0"/>
  </p:normalViewPr>
  <p:slideViewPr>
    <p:cSldViewPr>
      <p:cViewPr varScale="1">
        <p:scale>
          <a:sx n="59" d="100"/>
          <a:sy n="59" d="100"/>
        </p:scale>
        <p:origin x="2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FED6690E-C136-4289-BBB1-FA55162BB325}" type="datetimeFigureOut">
              <a:rPr lang="en-US" smtClean="0"/>
              <a:t>3/9/2023</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45BCAB84-D804-4721-9245-9743091220E6}" type="slidenum">
              <a:rPr lang="en-US" smtClean="0"/>
              <a:t>‹#›</a:t>
            </a:fld>
            <a:endParaRPr lang="en-US"/>
          </a:p>
        </p:txBody>
      </p:sp>
    </p:spTree>
    <p:extLst>
      <p:ext uri="{BB962C8B-B14F-4D97-AF65-F5344CB8AC3E}">
        <p14:creationId xmlns:p14="http://schemas.microsoft.com/office/powerpoint/2010/main" val="299901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2</a:t>
            </a:fld>
            <a:endParaRPr lang="en-US"/>
          </a:p>
        </p:txBody>
      </p:sp>
    </p:spTree>
    <p:extLst>
      <p:ext uri="{BB962C8B-B14F-4D97-AF65-F5344CB8AC3E}">
        <p14:creationId xmlns:p14="http://schemas.microsoft.com/office/powerpoint/2010/main" val="228931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11</a:t>
            </a:fld>
            <a:endParaRPr lang="en-US"/>
          </a:p>
        </p:txBody>
      </p:sp>
    </p:spTree>
    <p:extLst>
      <p:ext uri="{BB962C8B-B14F-4D97-AF65-F5344CB8AC3E}">
        <p14:creationId xmlns:p14="http://schemas.microsoft.com/office/powerpoint/2010/main" val="376820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12</a:t>
            </a:fld>
            <a:endParaRPr lang="en-US"/>
          </a:p>
        </p:txBody>
      </p:sp>
    </p:spTree>
    <p:extLst>
      <p:ext uri="{BB962C8B-B14F-4D97-AF65-F5344CB8AC3E}">
        <p14:creationId xmlns:p14="http://schemas.microsoft.com/office/powerpoint/2010/main" val="43059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13</a:t>
            </a:fld>
            <a:endParaRPr lang="en-US"/>
          </a:p>
        </p:txBody>
      </p:sp>
    </p:spTree>
    <p:extLst>
      <p:ext uri="{BB962C8B-B14F-4D97-AF65-F5344CB8AC3E}">
        <p14:creationId xmlns:p14="http://schemas.microsoft.com/office/powerpoint/2010/main" val="367554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14</a:t>
            </a:fld>
            <a:endParaRPr lang="en-US"/>
          </a:p>
        </p:txBody>
      </p:sp>
    </p:spTree>
    <p:extLst>
      <p:ext uri="{BB962C8B-B14F-4D97-AF65-F5344CB8AC3E}">
        <p14:creationId xmlns:p14="http://schemas.microsoft.com/office/powerpoint/2010/main" val="264176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15</a:t>
            </a:fld>
            <a:endParaRPr lang="en-US"/>
          </a:p>
        </p:txBody>
      </p:sp>
    </p:spTree>
    <p:extLst>
      <p:ext uri="{BB962C8B-B14F-4D97-AF65-F5344CB8AC3E}">
        <p14:creationId xmlns:p14="http://schemas.microsoft.com/office/powerpoint/2010/main" val="373324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3</a:t>
            </a:fld>
            <a:endParaRPr lang="en-US"/>
          </a:p>
        </p:txBody>
      </p:sp>
    </p:spTree>
    <p:extLst>
      <p:ext uri="{BB962C8B-B14F-4D97-AF65-F5344CB8AC3E}">
        <p14:creationId xmlns:p14="http://schemas.microsoft.com/office/powerpoint/2010/main" val="30031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4</a:t>
            </a:fld>
            <a:endParaRPr lang="en-US"/>
          </a:p>
        </p:txBody>
      </p:sp>
    </p:spTree>
    <p:extLst>
      <p:ext uri="{BB962C8B-B14F-4D97-AF65-F5344CB8AC3E}">
        <p14:creationId xmlns:p14="http://schemas.microsoft.com/office/powerpoint/2010/main" val="372841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5</a:t>
            </a:fld>
            <a:endParaRPr lang="en-US"/>
          </a:p>
        </p:txBody>
      </p:sp>
    </p:spTree>
    <p:extLst>
      <p:ext uri="{BB962C8B-B14F-4D97-AF65-F5344CB8AC3E}">
        <p14:creationId xmlns:p14="http://schemas.microsoft.com/office/powerpoint/2010/main" val="281473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6</a:t>
            </a:fld>
            <a:endParaRPr lang="en-US"/>
          </a:p>
        </p:txBody>
      </p:sp>
    </p:spTree>
    <p:extLst>
      <p:ext uri="{BB962C8B-B14F-4D97-AF65-F5344CB8AC3E}">
        <p14:creationId xmlns:p14="http://schemas.microsoft.com/office/powerpoint/2010/main" val="314230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county EDA took lead on this study and they initially engaged the services of a local IT company that help put together a broadband accessibility survey and an online form, that was also formatted to be viewed on a mobile device as well, that citizens could access and provide the needed information on their  accessibility to broadband in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survey asked many questions such as your address, do you currently have broadband service and if you didn’t would you like to have broadband service, which  providers were you aware of that served their address and then it asked them to conduct a broadband connection speed test that was embedded in the survey itself.</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then obtained GIS data from our revenue commissioner’s office showing the number of parcels and structures in the county so we could determine the population centers and business located near these population centers that had no access to broadband.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also, we obtained data from the BOE showing historical and anticipated student population growth areas throughout the county where we could plan for an increase in demand over the coming years.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All of data was provided to Sain Associates where they were able to combine this data with maps showing the locations of fiber currently installed in the county and Said put off of this information into a useful format, that is now known as the ELCO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7</a:t>
            </a:fld>
            <a:endParaRPr lang="en-US"/>
          </a:p>
        </p:txBody>
      </p:sp>
    </p:spTree>
    <p:extLst>
      <p:ext uri="{BB962C8B-B14F-4D97-AF65-F5344CB8AC3E}">
        <p14:creationId xmlns:p14="http://schemas.microsoft.com/office/powerpoint/2010/main" val="272057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8</a:t>
            </a:fld>
            <a:endParaRPr lang="en-US"/>
          </a:p>
        </p:txBody>
      </p:sp>
    </p:spTree>
    <p:extLst>
      <p:ext uri="{BB962C8B-B14F-4D97-AF65-F5344CB8AC3E}">
        <p14:creationId xmlns:p14="http://schemas.microsoft.com/office/powerpoint/2010/main" val="160371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9</a:t>
            </a:fld>
            <a:endParaRPr lang="en-US"/>
          </a:p>
        </p:txBody>
      </p:sp>
    </p:spTree>
    <p:extLst>
      <p:ext uri="{BB962C8B-B14F-4D97-AF65-F5344CB8AC3E}">
        <p14:creationId xmlns:p14="http://schemas.microsoft.com/office/powerpoint/2010/main" val="409768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This ELCO specific study tells us many things such as the unserved and underserved areas of the county.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we now know what percentage of our overall population have no access to a Broadband signal at their home of business.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have a better understanding of what it would cost to expand infrastructure in ELCO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know expanding Bb infrastructure would include hanging or burring physical fiber in the most densely populated underserved or unserved areas or it could mean installing towers to deliver a wireless Bb signal and our original plans included installing Hotspots in the least populated areas of the county where there would be very little Bb infrastructure installed so at minimum a citizen could drive to a nearby location and gain access to a signal.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And then just like all of us have experienced, along comes COVID-19 and all plans were changed.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ELCO BOE Superintendent Richard Dennis called in  March saying he needed help in putting together a plan on how he could remotely deliver an education to his students if schools were closed and not reopened to finish the school year and he knew students having access to a broadband signal would be crucial to his plan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Well, we were ready to help.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Our original overall Bb infrastructure expansion plans included using  hotspots last, but hotspots would now be installed first because they could be deployed quickly.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17"/>
              </a:spcAft>
            </a:pPr>
            <a:r>
              <a:rPr lang="en-US" dirty="0">
                <a:latin typeface="Calibri" panose="020F0502020204030204" pitchFamily="34" charset="0"/>
                <a:ea typeface="Calibri" panose="020F0502020204030204" pitchFamily="34" charset="0"/>
                <a:cs typeface="Times New Roman" panose="02020603050405020304" pitchFamily="18" charset="0"/>
              </a:rPr>
              <a:t>We just needed to determine where the hotpots should be installed that would service the greatest number of students and citizens, now and in the future and that data was available in our Broadband Feasibility Study.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5BCAB84-D804-4721-9245-9743091220E6}" type="slidenum">
              <a:rPr lang="en-US" smtClean="0"/>
              <a:t>10</a:t>
            </a:fld>
            <a:endParaRPr lang="en-US"/>
          </a:p>
        </p:txBody>
      </p:sp>
    </p:spTree>
    <p:extLst>
      <p:ext uri="{BB962C8B-B14F-4D97-AF65-F5344CB8AC3E}">
        <p14:creationId xmlns:p14="http://schemas.microsoft.com/office/powerpoint/2010/main" val="184437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7073" t="5717" b="15973"/>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4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a:stretch>
            <a:fillRect/>
          </a:stretch>
        </p:blipFill>
        <p:spPr>
          <a:xfrm rot="-10800000">
            <a:off x="-4827243" y="-1220580"/>
            <a:ext cx="23233544" cy="23233544"/>
          </a:xfrm>
          <a:prstGeom prst="rect">
            <a:avLst/>
          </a:prstGeom>
        </p:spPr>
      </p:pic>
      <p:pic>
        <p:nvPicPr>
          <p:cNvPr id="3" name="Picture 3"/>
          <p:cNvPicPr>
            <a:picLocks noChangeAspect="1"/>
          </p:cNvPicPr>
          <p:nvPr/>
        </p:nvPicPr>
        <p:blipFill>
          <a:blip r:embed="rId5">
            <a:alphaModFix amt="70000"/>
          </a:blip>
          <a:srcRect/>
          <a:stretch>
            <a:fillRect/>
          </a:stretch>
        </p:blipFill>
        <p:spPr>
          <a:xfrm rot="-10800000">
            <a:off x="-2438400" y="-2289526"/>
            <a:ext cx="21841904" cy="7386663"/>
          </a:xfrm>
          <a:prstGeom prst="rect">
            <a:avLst/>
          </a:prstGeom>
        </p:spPr>
      </p:pic>
      <p:sp>
        <p:nvSpPr>
          <p:cNvPr id="4" name="TextBox 4"/>
          <p:cNvSpPr txBox="1"/>
          <p:nvPr/>
        </p:nvSpPr>
        <p:spPr>
          <a:xfrm>
            <a:off x="2343150" y="2247900"/>
            <a:ext cx="13601700" cy="4608569"/>
          </a:xfrm>
          <a:prstGeom prst="rect">
            <a:avLst/>
          </a:prstGeom>
        </p:spPr>
        <p:txBody>
          <a:bodyPr wrap="square" lIns="0" tIns="0" rIns="0" bIns="0" rtlCol="0" anchor="t">
            <a:spAutoFit/>
          </a:bodyPr>
          <a:lstStyle/>
          <a:p>
            <a:pPr algn="ctr">
              <a:lnSpc>
                <a:spcPts val="12301"/>
              </a:lnSpc>
            </a:pPr>
            <a:r>
              <a:rPr lang="en-US" sz="9600" b="1" dirty="0">
                <a:solidFill>
                  <a:srgbClr val="FFFFFF"/>
                </a:solidFill>
              </a:rPr>
              <a:t>BROADBAND PROJECT</a:t>
            </a:r>
          </a:p>
          <a:p>
            <a:pPr algn="ctr">
              <a:lnSpc>
                <a:spcPts val="12301"/>
              </a:lnSpc>
            </a:pPr>
            <a:r>
              <a:rPr lang="en-US" sz="9600" b="1" dirty="0">
                <a:solidFill>
                  <a:srgbClr val="FFFFFF"/>
                </a:solidFill>
              </a:rPr>
              <a:t>EXECUTIVE SUMMARY </a:t>
            </a:r>
          </a:p>
          <a:p>
            <a:pPr algn="ctr">
              <a:lnSpc>
                <a:spcPts val="12301"/>
              </a:lnSpc>
            </a:pPr>
            <a:r>
              <a:rPr lang="en-US" sz="8000" dirty="0">
                <a:solidFill>
                  <a:srgbClr val="FFFFFF"/>
                </a:solidFill>
              </a:rPr>
              <a:t>Lee County, Alabama</a:t>
            </a:r>
          </a:p>
        </p:txBody>
      </p:sp>
      <p:sp>
        <p:nvSpPr>
          <p:cNvPr id="7" name="TextBox 6">
            <a:extLst>
              <a:ext uri="{FF2B5EF4-FFF2-40B4-BE49-F238E27FC236}">
                <a16:creationId xmlns:a16="http://schemas.microsoft.com/office/drawing/2014/main" id="{FB41DDD5-ACD2-4D76-8EAB-31BBD87BD854}"/>
              </a:ext>
            </a:extLst>
          </p:cNvPr>
          <p:cNvSpPr txBox="1"/>
          <p:nvPr/>
        </p:nvSpPr>
        <p:spPr>
          <a:xfrm>
            <a:off x="4229100" y="8191500"/>
            <a:ext cx="9829800" cy="1477328"/>
          </a:xfrm>
          <a:prstGeom prst="rect">
            <a:avLst/>
          </a:prstGeom>
          <a:noFill/>
        </p:spPr>
        <p:txBody>
          <a:bodyPr wrap="square" rtlCol="0">
            <a:spAutoFit/>
          </a:bodyPr>
          <a:lstStyle/>
          <a:p>
            <a:pPr algn="ctr"/>
            <a:r>
              <a:rPr lang="en-US" sz="5400" dirty="0">
                <a:solidFill>
                  <a:schemeClr val="bg1"/>
                </a:solidFill>
              </a:rPr>
              <a:t>March 2023</a:t>
            </a:r>
          </a:p>
          <a:p>
            <a:pPr algn="ctr"/>
            <a:endParaRPr lang="en-US"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9595579"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Project Analysis – Phase 2</a:t>
            </a:r>
          </a:p>
        </p:txBody>
      </p:sp>
      <p:pic>
        <p:nvPicPr>
          <p:cNvPr id="8" name="Picture 7">
            <a:extLst>
              <a:ext uri="{FF2B5EF4-FFF2-40B4-BE49-F238E27FC236}">
                <a16:creationId xmlns:a16="http://schemas.microsoft.com/office/drawing/2014/main" id="{6502429F-47FC-4028-81A1-4F11AF7871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23306" y="648601"/>
            <a:ext cx="6652949" cy="8609698"/>
          </a:xfrm>
          <a:prstGeom prst="rect">
            <a:avLst/>
          </a:prstGeom>
        </p:spPr>
      </p:pic>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9105900" cy="7442462"/>
          </a:xfrm>
        </p:spPr>
        <p:txBody>
          <a:bodyPr>
            <a:normAutofit/>
          </a:bodyPr>
          <a:lstStyle/>
          <a:p>
            <a:pPr algn="l"/>
            <a:endParaRPr lang="en-US" dirty="0">
              <a:solidFill>
                <a:schemeClr val="bg1"/>
              </a:solidFill>
            </a:endParaRPr>
          </a:p>
          <a:p>
            <a:pPr algn="l"/>
            <a:r>
              <a:rPr lang="en-US" dirty="0">
                <a:solidFill>
                  <a:schemeClr val="bg1"/>
                </a:solidFill>
              </a:rPr>
              <a:t>Objectives of the Analysis:</a:t>
            </a:r>
          </a:p>
          <a:p>
            <a:pPr marL="514350" indent="-514350" algn="l">
              <a:buFont typeface="+mj-lt"/>
              <a:buAutoNum type="arabicPeriod"/>
            </a:pPr>
            <a:r>
              <a:rPr lang="en-US" dirty="0">
                <a:solidFill>
                  <a:schemeClr val="bg1"/>
                </a:solidFill>
              </a:rPr>
              <a:t>Identify areas to be evaluated and potential customers</a:t>
            </a:r>
          </a:p>
          <a:p>
            <a:pPr marL="514350" indent="-514350" algn="l">
              <a:buFont typeface="+mj-lt"/>
              <a:buAutoNum type="arabicPeriod"/>
            </a:pPr>
            <a:r>
              <a:rPr lang="en-US" dirty="0">
                <a:solidFill>
                  <a:schemeClr val="bg1"/>
                </a:solidFill>
              </a:rPr>
              <a:t>Develop parameters for evaluating projects</a:t>
            </a:r>
          </a:p>
          <a:p>
            <a:pPr marL="514350" indent="-514350" algn="l">
              <a:buFont typeface="+mj-lt"/>
              <a:buAutoNum type="arabicPeriod"/>
            </a:pPr>
            <a:r>
              <a:rPr lang="en-US" dirty="0">
                <a:solidFill>
                  <a:schemeClr val="bg1"/>
                </a:solidFill>
              </a:rPr>
              <a:t>Define initial list of projects for preliminary study</a:t>
            </a:r>
          </a:p>
          <a:p>
            <a:pPr marL="514350" indent="-514350" algn="l">
              <a:buFont typeface="+mj-lt"/>
              <a:buAutoNum type="arabicPeriod"/>
            </a:pPr>
            <a:r>
              <a:rPr lang="en-US" dirty="0">
                <a:solidFill>
                  <a:schemeClr val="bg1"/>
                </a:solidFill>
              </a:rPr>
              <a:t>Use scoring method to narrow list of projects to 10 projects</a:t>
            </a:r>
          </a:p>
          <a:p>
            <a:pPr marL="514350" indent="-514350" algn="l">
              <a:buFont typeface="+mj-lt"/>
              <a:buAutoNum type="arabicPeriod"/>
            </a:pPr>
            <a:r>
              <a:rPr lang="en-US" dirty="0">
                <a:solidFill>
                  <a:schemeClr val="bg1"/>
                </a:solidFill>
              </a:rPr>
              <a:t>Develop budgetary cost estimates</a:t>
            </a:r>
          </a:p>
          <a:p>
            <a:pPr marL="514350" indent="-514350" algn="l">
              <a:buFont typeface="+mj-lt"/>
              <a:buAutoNum type="arabicPeriod"/>
            </a:pPr>
            <a:r>
              <a:rPr lang="en-US" dirty="0">
                <a:solidFill>
                  <a:schemeClr val="bg1"/>
                </a:solidFill>
              </a:rPr>
              <a:t>Develop proposed implementation plan</a:t>
            </a:r>
          </a:p>
          <a:p>
            <a:pPr algn="l"/>
            <a:endParaRPr lang="en-US" dirty="0"/>
          </a:p>
        </p:txBody>
      </p:sp>
    </p:spTree>
    <p:extLst>
      <p:ext uri="{BB962C8B-B14F-4D97-AF65-F5344CB8AC3E}">
        <p14:creationId xmlns:p14="http://schemas.microsoft.com/office/powerpoint/2010/main" val="236460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55923"/>
            <a:ext cx="9715500" cy="2215991"/>
          </a:xfrm>
          <a:prstGeom prst="rect">
            <a:avLst/>
          </a:prstGeom>
        </p:spPr>
        <p:txBody>
          <a:bodyPr wrap="square" lIns="0" tIns="0" rIns="0" bIns="0" rtlCol="0" anchor="t">
            <a:spAutoFit/>
          </a:bodyPr>
          <a:lstStyle/>
          <a:p>
            <a:pPr>
              <a:spcBef>
                <a:spcPct val="0"/>
              </a:spcBef>
            </a:pPr>
            <a:r>
              <a:rPr lang="en-US" sz="7200" dirty="0">
                <a:solidFill>
                  <a:srgbClr val="FFFFFF"/>
                </a:solidFill>
              </a:rPr>
              <a:t>Evaluation of Potential</a:t>
            </a:r>
          </a:p>
          <a:p>
            <a:pPr>
              <a:spcBef>
                <a:spcPct val="0"/>
              </a:spcBef>
            </a:pPr>
            <a:r>
              <a:rPr lang="en-US" sz="7200" dirty="0">
                <a:solidFill>
                  <a:srgbClr val="FFFFFF"/>
                </a:solidFill>
              </a:rPr>
              <a:t>Customers      </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5753100" cy="7442462"/>
          </a:xfrm>
        </p:spPr>
        <p:txBody>
          <a:bodyPr>
            <a:normAutofit/>
          </a:bodyPr>
          <a:lstStyle/>
          <a:p>
            <a:pPr algn="l"/>
            <a:endParaRPr lang="en-US" dirty="0">
              <a:solidFill>
                <a:schemeClr val="bg1"/>
              </a:solidFill>
            </a:endParaRPr>
          </a:p>
          <a:p>
            <a:pPr marL="514350" indent="-514350" algn="l">
              <a:buFont typeface="+mj-lt"/>
              <a:buAutoNum type="arabicPeriod"/>
            </a:pPr>
            <a:r>
              <a:rPr lang="en-US" dirty="0">
                <a:solidFill>
                  <a:schemeClr val="bg1"/>
                </a:solidFill>
              </a:rPr>
              <a:t>Potential customers in unserved and underserved areas</a:t>
            </a:r>
          </a:p>
          <a:p>
            <a:pPr marL="514350" indent="-514350" algn="l">
              <a:buFont typeface="+mj-lt"/>
              <a:buAutoNum type="arabicPeriod"/>
            </a:pPr>
            <a:r>
              <a:rPr lang="en-US" dirty="0">
                <a:solidFill>
                  <a:schemeClr val="bg1"/>
                </a:solidFill>
              </a:rPr>
              <a:t>Excluded potential customers within 2,000’ of existing Fiber backbone</a:t>
            </a:r>
          </a:p>
          <a:p>
            <a:pPr marL="514350" indent="-514350" algn="l">
              <a:buFont typeface="+mj-lt"/>
              <a:buAutoNum type="arabicPeriod"/>
            </a:pPr>
            <a:r>
              <a:rPr lang="en-US" dirty="0">
                <a:solidFill>
                  <a:schemeClr val="bg1"/>
                </a:solidFill>
              </a:rPr>
              <a:t>Excluded potential customers in areas covered by applied broadband grants</a:t>
            </a:r>
          </a:p>
          <a:p>
            <a:pPr algn="l"/>
            <a:endParaRPr lang="en-US" dirty="0"/>
          </a:p>
        </p:txBody>
      </p:sp>
      <p:pic>
        <p:nvPicPr>
          <p:cNvPr id="7" name="Picture 6">
            <a:extLst>
              <a:ext uri="{FF2B5EF4-FFF2-40B4-BE49-F238E27FC236}">
                <a16:creationId xmlns:a16="http://schemas.microsoft.com/office/drawing/2014/main" id="{999E5DEB-DD6E-4EB7-AAE7-2BD7ABFDD6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81800" y="1275341"/>
            <a:ext cx="11330954" cy="8755736"/>
          </a:xfrm>
          <a:prstGeom prst="rect">
            <a:avLst/>
          </a:prstGeom>
        </p:spPr>
      </p:pic>
    </p:spTree>
    <p:extLst>
      <p:ext uri="{BB962C8B-B14F-4D97-AF65-F5344CB8AC3E}">
        <p14:creationId xmlns:p14="http://schemas.microsoft.com/office/powerpoint/2010/main" val="77437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13677900"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Evaluation Parameters</a:t>
            </a:r>
          </a:p>
        </p:txBody>
      </p:sp>
      <p:pic>
        <p:nvPicPr>
          <p:cNvPr id="9" name="Picture 8">
            <a:extLst>
              <a:ext uri="{FF2B5EF4-FFF2-40B4-BE49-F238E27FC236}">
                <a16:creationId xmlns:a16="http://schemas.microsoft.com/office/drawing/2014/main" id="{5A589517-1BDE-A5AC-C11C-DB648A6DF4C2}"/>
              </a:ext>
            </a:extLst>
          </p:cNvPr>
          <p:cNvPicPr>
            <a:picLocks noChangeAspect="1"/>
          </p:cNvPicPr>
          <p:nvPr/>
        </p:nvPicPr>
        <p:blipFill rotWithShape="1">
          <a:blip r:embed="rId5">
            <a:extLst>
              <a:ext uri="{28A0092B-C50C-407E-A947-70E740481C1C}">
                <a14:useLocalDpi xmlns:a14="http://schemas.microsoft.com/office/drawing/2010/main" val="0"/>
              </a:ext>
            </a:extLst>
          </a:blip>
          <a:srcRect l="6674" t="1516" r="44118" b="757"/>
          <a:stretch/>
        </p:blipFill>
        <p:spPr>
          <a:xfrm rot="5400000">
            <a:off x="5663752" y="-3533463"/>
            <a:ext cx="6976100" cy="17929227"/>
          </a:xfrm>
          <a:prstGeom prst="rect">
            <a:avLst/>
          </a:prstGeom>
        </p:spPr>
      </p:pic>
    </p:spTree>
    <p:extLst>
      <p:ext uri="{BB962C8B-B14F-4D97-AF65-F5344CB8AC3E}">
        <p14:creationId xmlns:p14="http://schemas.microsoft.com/office/powerpoint/2010/main" val="205648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13677900"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Preliminary Project Map</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334737" y="2196260"/>
            <a:ext cx="7543799" cy="6186887"/>
          </a:xfrm>
        </p:spPr>
        <p:txBody>
          <a:bodyPr numCol="2">
            <a:normAutofit/>
          </a:bodyPr>
          <a:lstStyle/>
          <a:p>
            <a:pPr marL="514350" indent="-514350" algn="l">
              <a:buFont typeface="+mj-lt"/>
              <a:buAutoNum type="arabicPeriod"/>
            </a:pPr>
            <a:r>
              <a:rPr lang="en-US" dirty="0">
                <a:solidFill>
                  <a:schemeClr val="bg1"/>
                </a:solidFill>
              </a:rPr>
              <a:t>Lee Rd 75 Fiber</a:t>
            </a:r>
          </a:p>
          <a:p>
            <a:pPr marL="514350" indent="-514350" algn="l">
              <a:buFont typeface="+mj-lt"/>
              <a:buAutoNum type="arabicPeriod"/>
            </a:pPr>
            <a:r>
              <a:rPr lang="en-US" dirty="0">
                <a:solidFill>
                  <a:schemeClr val="bg1"/>
                </a:solidFill>
              </a:rPr>
              <a:t>Lee Rd 188 N Fiber</a:t>
            </a:r>
          </a:p>
          <a:p>
            <a:pPr marL="514350" indent="-514350" algn="l">
              <a:buFont typeface="+mj-lt"/>
              <a:buAutoNum type="arabicPeriod"/>
            </a:pPr>
            <a:r>
              <a:rPr lang="en-US" dirty="0">
                <a:solidFill>
                  <a:schemeClr val="bg1"/>
                </a:solidFill>
              </a:rPr>
              <a:t>Waverly Fiber</a:t>
            </a:r>
          </a:p>
          <a:p>
            <a:pPr marL="514350" indent="-514350" algn="l">
              <a:buFont typeface="+mj-lt"/>
              <a:buAutoNum type="arabicPeriod"/>
            </a:pPr>
            <a:r>
              <a:rPr lang="en-US" dirty="0">
                <a:solidFill>
                  <a:schemeClr val="bg1"/>
                </a:solidFill>
              </a:rPr>
              <a:t>Lee Rd 84 Fiber</a:t>
            </a:r>
          </a:p>
          <a:p>
            <a:pPr marL="514350" indent="-514350" algn="l">
              <a:buFont typeface="+mj-lt"/>
              <a:buAutoNum type="arabicPeriod"/>
            </a:pPr>
            <a:r>
              <a:rPr lang="en-US" dirty="0">
                <a:solidFill>
                  <a:schemeClr val="bg1"/>
                </a:solidFill>
              </a:rPr>
              <a:t>US-280 W Fiber</a:t>
            </a:r>
          </a:p>
          <a:p>
            <a:pPr marL="514350" indent="-514350" algn="l">
              <a:buFont typeface="+mj-lt"/>
              <a:buAutoNum type="arabicPeriod"/>
            </a:pPr>
            <a:r>
              <a:rPr lang="en-US" dirty="0">
                <a:solidFill>
                  <a:schemeClr val="bg1"/>
                </a:solidFill>
              </a:rPr>
              <a:t>Lee Rd 453 Fiber</a:t>
            </a:r>
          </a:p>
          <a:p>
            <a:pPr marL="514350" indent="-514350" algn="l">
              <a:buFont typeface="+mj-lt"/>
              <a:buAutoNum type="arabicPeriod"/>
            </a:pPr>
            <a:r>
              <a:rPr lang="en-US" dirty="0">
                <a:solidFill>
                  <a:schemeClr val="bg1"/>
                </a:solidFill>
              </a:rPr>
              <a:t>AL-147 N Fiber</a:t>
            </a:r>
          </a:p>
          <a:p>
            <a:pPr marL="514350" indent="-514350" algn="l">
              <a:buFont typeface="+mj-lt"/>
              <a:buAutoNum type="arabicPeriod"/>
            </a:pPr>
            <a:r>
              <a:rPr lang="en-US" dirty="0">
                <a:solidFill>
                  <a:schemeClr val="bg1"/>
                </a:solidFill>
              </a:rPr>
              <a:t>Lee Rd 2038 Fiber</a:t>
            </a:r>
          </a:p>
          <a:p>
            <a:pPr marL="514350" indent="-514350" algn="l">
              <a:buFont typeface="+mj-lt"/>
              <a:buAutoNum type="arabicPeriod"/>
            </a:pPr>
            <a:r>
              <a:rPr lang="en-US" dirty="0">
                <a:solidFill>
                  <a:schemeClr val="bg1"/>
                </a:solidFill>
              </a:rPr>
              <a:t>Lee Rd 1 Fiber</a:t>
            </a:r>
          </a:p>
          <a:p>
            <a:pPr marL="514350" indent="-514350" algn="l">
              <a:buFont typeface="+mj-lt"/>
              <a:buAutoNum type="arabicPeriod"/>
            </a:pPr>
            <a:r>
              <a:rPr lang="en-US" dirty="0">
                <a:solidFill>
                  <a:schemeClr val="bg1"/>
                </a:solidFill>
              </a:rPr>
              <a:t>Lee Rd 188 S Fiber</a:t>
            </a:r>
          </a:p>
          <a:p>
            <a:pPr marL="514350" indent="-514350" algn="l">
              <a:buFont typeface="+mj-lt"/>
              <a:buAutoNum type="arabicPeriod"/>
            </a:pPr>
            <a:r>
              <a:rPr lang="en-US" dirty="0">
                <a:solidFill>
                  <a:schemeClr val="bg1"/>
                </a:solidFill>
              </a:rPr>
              <a:t>Waverly Rd Fiber</a:t>
            </a:r>
          </a:p>
          <a:p>
            <a:pPr marL="514350" indent="-514350" algn="l">
              <a:buFont typeface="+mj-lt"/>
              <a:buAutoNum type="arabicPeriod"/>
            </a:pPr>
            <a:r>
              <a:rPr lang="en-US" dirty="0">
                <a:solidFill>
                  <a:schemeClr val="bg1"/>
                </a:solidFill>
              </a:rPr>
              <a:t>Lee Rd 54 Fiber</a:t>
            </a:r>
          </a:p>
          <a:p>
            <a:pPr marL="514350" indent="-514350" algn="l">
              <a:buFont typeface="+mj-lt"/>
              <a:buAutoNum type="arabicPeriod"/>
            </a:pPr>
            <a:r>
              <a:rPr lang="en-US" dirty="0">
                <a:solidFill>
                  <a:schemeClr val="bg1"/>
                </a:solidFill>
              </a:rPr>
              <a:t>Lee Rd 27 Fiber</a:t>
            </a:r>
          </a:p>
          <a:p>
            <a:pPr marL="514350" indent="-514350" algn="l">
              <a:buFont typeface="+mj-lt"/>
              <a:buAutoNum type="arabicPeriod"/>
            </a:pPr>
            <a:r>
              <a:rPr lang="en-US" dirty="0">
                <a:solidFill>
                  <a:schemeClr val="bg1"/>
                </a:solidFill>
              </a:rPr>
              <a:t>Lee Rd 29 Fiber</a:t>
            </a:r>
          </a:p>
          <a:p>
            <a:pPr marL="514350" indent="-514350" algn="l">
              <a:buFont typeface="+mj-lt"/>
              <a:buAutoNum type="arabicPeriod"/>
            </a:pPr>
            <a:r>
              <a:rPr lang="en-US" dirty="0">
                <a:solidFill>
                  <a:schemeClr val="bg1"/>
                </a:solidFill>
              </a:rPr>
              <a:t>US-80 Fiber</a:t>
            </a:r>
          </a:p>
          <a:p>
            <a:pPr marL="514350" indent="-514350" algn="l">
              <a:buFont typeface="+mj-lt"/>
              <a:buAutoNum type="arabicPeriod"/>
            </a:pPr>
            <a:r>
              <a:rPr lang="en-US" dirty="0">
                <a:solidFill>
                  <a:schemeClr val="bg1"/>
                </a:solidFill>
              </a:rPr>
              <a:t>Lee Rd 252 Fiber</a:t>
            </a:r>
          </a:p>
          <a:p>
            <a:pPr marL="514350" indent="-514350" algn="l">
              <a:buFont typeface="+mj-lt"/>
              <a:buAutoNum type="arabicPeriod"/>
            </a:pPr>
            <a:r>
              <a:rPr lang="en-US" dirty="0">
                <a:solidFill>
                  <a:schemeClr val="bg1"/>
                </a:solidFill>
              </a:rPr>
              <a:t>Lee Rd 254 Fiber</a:t>
            </a:r>
          </a:p>
          <a:p>
            <a:pPr marL="514350" indent="-514350" algn="l">
              <a:buFont typeface="+mj-lt"/>
              <a:buAutoNum type="arabicPeriod"/>
            </a:pPr>
            <a:endParaRPr lang="en-US" dirty="0">
              <a:solidFill>
                <a:schemeClr val="bg1"/>
              </a:solidFill>
            </a:endParaRPr>
          </a:p>
          <a:p>
            <a:pPr algn="l"/>
            <a:endParaRPr lang="en-US" dirty="0"/>
          </a:p>
        </p:txBody>
      </p:sp>
      <p:pic>
        <p:nvPicPr>
          <p:cNvPr id="7" name="Picture 6">
            <a:extLst>
              <a:ext uri="{FF2B5EF4-FFF2-40B4-BE49-F238E27FC236}">
                <a16:creationId xmlns:a16="http://schemas.microsoft.com/office/drawing/2014/main" id="{999E5DEB-DD6E-4EB7-AAE7-2BD7ABFDD6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06456" y="1903853"/>
            <a:ext cx="10606299" cy="8195775"/>
          </a:xfrm>
          <a:prstGeom prst="rect">
            <a:avLst/>
          </a:prstGeom>
        </p:spPr>
      </p:pic>
    </p:spTree>
    <p:extLst>
      <p:ext uri="{BB962C8B-B14F-4D97-AF65-F5344CB8AC3E}">
        <p14:creationId xmlns:p14="http://schemas.microsoft.com/office/powerpoint/2010/main" val="324371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13677900"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Detailed Project Maps</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5753100" cy="7442462"/>
          </a:xfrm>
        </p:spPr>
        <p:txBody>
          <a:bodyPr>
            <a:normAutofit/>
          </a:bodyPr>
          <a:lstStyle/>
          <a:p>
            <a:pPr algn="l"/>
            <a:endParaRPr lang="en-US" dirty="0">
              <a:solidFill>
                <a:schemeClr val="bg1"/>
              </a:solidFill>
            </a:endParaRPr>
          </a:p>
          <a:p>
            <a:pPr algn="l"/>
            <a:r>
              <a:rPr lang="en-US" dirty="0">
                <a:solidFill>
                  <a:schemeClr val="bg1"/>
                </a:solidFill>
              </a:rPr>
              <a:t>Shows:</a:t>
            </a:r>
          </a:p>
          <a:p>
            <a:pPr marL="514350" indent="-514350" algn="l">
              <a:buFont typeface="+mj-lt"/>
              <a:buAutoNum type="arabicPeriod"/>
            </a:pPr>
            <a:r>
              <a:rPr lang="en-US" dirty="0">
                <a:solidFill>
                  <a:schemeClr val="bg1"/>
                </a:solidFill>
              </a:rPr>
              <a:t>Proposed infrastructure improvement</a:t>
            </a:r>
          </a:p>
          <a:p>
            <a:pPr marL="514350" indent="-514350" algn="l">
              <a:buFont typeface="+mj-lt"/>
              <a:buAutoNum type="arabicPeriod"/>
            </a:pPr>
            <a:r>
              <a:rPr lang="en-US" dirty="0">
                <a:solidFill>
                  <a:schemeClr val="bg1"/>
                </a:solidFill>
              </a:rPr>
              <a:t>Potential customers</a:t>
            </a:r>
          </a:p>
          <a:p>
            <a:pPr marL="514350" indent="-514350" algn="l">
              <a:buFont typeface="+mj-lt"/>
              <a:buAutoNum type="arabicPeriod"/>
            </a:pPr>
            <a:r>
              <a:rPr lang="en-US" dirty="0">
                <a:solidFill>
                  <a:schemeClr val="bg1"/>
                </a:solidFill>
              </a:rPr>
              <a:t>Service areas impacted</a:t>
            </a:r>
          </a:p>
          <a:p>
            <a:pPr algn="l"/>
            <a:endParaRPr lang="en-US" dirty="0"/>
          </a:p>
        </p:txBody>
      </p:sp>
      <p:pic>
        <p:nvPicPr>
          <p:cNvPr id="7" name="Picture 6">
            <a:extLst>
              <a:ext uri="{FF2B5EF4-FFF2-40B4-BE49-F238E27FC236}">
                <a16:creationId xmlns:a16="http://schemas.microsoft.com/office/drawing/2014/main" id="{999E5DEB-DD6E-4EB7-AAE7-2BD7ABFDD6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86601" y="1776012"/>
            <a:ext cx="10704811" cy="8271900"/>
          </a:xfrm>
          <a:prstGeom prst="rect">
            <a:avLst/>
          </a:prstGeom>
        </p:spPr>
      </p:pic>
    </p:spTree>
    <p:extLst>
      <p:ext uri="{BB962C8B-B14F-4D97-AF65-F5344CB8AC3E}">
        <p14:creationId xmlns:p14="http://schemas.microsoft.com/office/powerpoint/2010/main" val="199309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310796" y="-7444895"/>
            <a:ext cx="30356903" cy="30356903"/>
          </a:xfrm>
          <a:prstGeom prst="rect">
            <a:avLst/>
          </a:prstGeom>
        </p:spPr>
      </p:pic>
      <p:pic>
        <p:nvPicPr>
          <p:cNvPr id="3" name="Picture 3"/>
          <p:cNvPicPr>
            <a:picLocks noChangeAspect="1"/>
          </p:cNvPicPr>
          <p:nvPr/>
        </p:nvPicPr>
        <p:blipFill>
          <a:blip r:embed="rId4"/>
          <a:srcRect/>
          <a:stretch>
            <a:fillRect/>
          </a:stretch>
        </p:blipFill>
        <p:spPr>
          <a:xfrm>
            <a:off x="6859671" y="5262059"/>
            <a:ext cx="18880283" cy="10931723"/>
          </a:xfrm>
          <a:prstGeom prst="rect">
            <a:avLst/>
          </a:prstGeom>
        </p:spPr>
      </p:pic>
      <p:sp>
        <p:nvSpPr>
          <p:cNvPr id="5" name="TextBox 5"/>
          <p:cNvSpPr txBox="1"/>
          <p:nvPr/>
        </p:nvSpPr>
        <p:spPr>
          <a:xfrm>
            <a:off x="1028700" y="22263"/>
            <a:ext cx="13677900"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Thank You</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5753100" cy="7442462"/>
          </a:xfrm>
        </p:spPr>
        <p:txBody>
          <a:bodyPr>
            <a:normAutofit/>
          </a:bodyPr>
          <a:lstStyle/>
          <a:p>
            <a:pPr algn="l"/>
            <a:r>
              <a:rPr lang="en-US" dirty="0">
                <a:solidFill>
                  <a:schemeClr val="bg1"/>
                </a:solidFill>
              </a:rPr>
              <a:t>Daniel R. Mellott, GISP</a:t>
            </a:r>
          </a:p>
          <a:p>
            <a:pPr algn="l"/>
            <a:r>
              <a:rPr lang="en-US" dirty="0">
                <a:solidFill>
                  <a:schemeClr val="bg1"/>
                </a:solidFill>
              </a:rPr>
              <a:t>Sain Associates</a:t>
            </a:r>
          </a:p>
          <a:p>
            <a:pPr algn="l"/>
            <a:r>
              <a:rPr lang="en-US" dirty="0">
                <a:solidFill>
                  <a:schemeClr val="bg1"/>
                </a:solidFill>
              </a:rPr>
              <a:t>205-790-5752</a:t>
            </a:r>
          </a:p>
          <a:p>
            <a:pPr algn="l"/>
            <a:r>
              <a:rPr lang="en-US" dirty="0">
                <a:solidFill>
                  <a:schemeClr val="bg1"/>
                </a:solidFill>
              </a:rPr>
              <a:t>dmellott@sain.com</a:t>
            </a:r>
          </a:p>
          <a:p>
            <a:pPr algn="l"/>
            <a:endParaRPr lang="en-US" dirty="0">
              <a:solidFill>
                <a:schemeClr val="bg1"/>
              </a:solidFill>
            </a:endParaRPr>
          </a:p>
          <a:p>
            <a:pPr algn="l"/>
            <a:endParaRPr lang="en-US" dirty="0"/>
          </a:p>
        </p:txBody>
      </p:sp>
      <p:sp>
        <p:nvSpPr>
          <p:cNvPr id="8" name="Subtitle 5">
            <a:extLst>
              <a:ext uri="{FF2B5EF4-FFF2-40B4-BE49-F238E27FC236}">
                <a16:creationId xmlns:a16="http://schemas.microsoft.com/office/drawing/2014/main" id="{C2A2092B-F90A-425F-B434-451FE0A1C98B}"/>
              </a:ext>
            </a:extLst>
          </p:cNvPr>
          <p:cNvSpPr txBox="1">
            <a:spLocks/>
          </p:cNvSpPr>
          <p:nvPr/>
        </p:nvSpPr>
        <p:spPr>
          <a:xfrm>
            <a:off x="6781800" y="4457700"/>
            <a:ext cx="8933866" cy="18798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4800" dirty="0">
                <a:solidFill>
                  <a:schemeClr val="bg1"/>
                </a:solidFill>
              </a:rPr>
              <a:t>In cooperation with:</a:t>
            </a:r>
          </a:p>
          <a:p>
            <a:pPr algn="l"/>
            <a:endParaRPr lang="en-US" dirty="0">
              <a:solidFill>
                <a:schemeClr val="bg1"/>
              </a:solidFill>
            </a:endParaRPr>
          </a:p>
          <a:p>
            <a:pPr algn="l"/>
            <a:endParaRPr lang="en-US" dirty="0">
              <a:solidFill>
                <a:schemeClr val="bg1"/>
              </a:solidFill>
            </a:endParaRPr>
          </a:p>
          <a:p>
            <a:pPr algn="l"/>
            <a:endParaRPr lang="en-US" dirty="0"/>
          </a:p>
        </p:txBody>
      </p:sp>
      <p:grpSp>
        <p:nvGrpSpPr>
          <p:cNvPr id="7" name="Group 6">
            <a:extLst>
              <a:ext uri="{FF2B5EF4-FFF2-40B4-BE49-F238E27FC236}">
                <a16:creationId xmlns:a16="http://schemas.microsoft.com/office/drawing/2014/main" id="{A8CC079E-8047-474F-BD70-55FA6AEAE86C}"/>
              </a:ext>
            </a:extLst>
          </p:cNvPr>
          <p:cNvGrpSpPr/>
          <p:nvPr/>
        </p:nvGrpSpPr>
        <p:grpSpPr>
          <a:xfrm>
            <a:off x="8347800" y="1980842"/>
            <a:ext cx="4495800" cy="2137676"/>
            <a:chOff x="8991600" y="2093912"/>
            <a:chExt cx="4495800" cy="2137676"/>
          </a:xfrm>
        </p:grpSpPr>
        <p:sp>
          <p:nvSpPr>
            <p:cNvPr id="4" name="Rectangle 3">
              <a:extLst>
                <a:ext uri="{FF2B5EF4-FFF2-40B4-BE49-F238E27FC236}">
                  <a16:creationId xmlns:a16="http://schemas.microsoft.com/office/drawing/2014/main" id="{94FBAF90-CAFA-4A0E-9512-6F8D78F14019}"/>
                </a:ext>
              </a:extLst>
            </p:cNvPr>
            <p:cNvSpPr/>
            <p:nvPr/>
          </p:nvSpPr>
          <p:spPr>
            <a:xfrm>
              <a:off x="8991600" y="2093912"/>
              <a:ext cx="4495800" cy="2137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980E1367-3CBB-4302-B8CC-ABD0D53C6D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6400" y="2359325"/>
              <a:ext cx="3849519" cy="1582120"/>
            </a:xfrm>
            <a:prstGeom prst="rect">
              <a:avLst/>
            </a:prstGeom>
            <a:solidFill>
              <a:schemeClr val="bg1"/>
            </a:solidFill>
            <a:ln>
              <a:noFill/>
            </a:ln>
            <a:effectLst>
              <a:softEdge rad="0"/>
            </a:effectLst>
          </p:spPr>
        </p:pic>
      </p:grpSp>
      <p:pic>
        <p:nvPicPr>
          <p:cNvPr id="1027" name="Picture 3" descr="Investing in Alabama Counties | ACCA">
            <a:extLst>
              <a:ext uri="{FF2B5EF4-FFF2-40B4-BE49-F238E27FC236}">
                <a16:creationId xmlns:a16="http://schemas.microsoft.com/office/drawing/2014/main" id="{AC33C05A-1466-1E88-7080-7BE378D683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6786" y="6051495"/>
            <a:ext cx="5529081" cy="21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a:extLst>
              <a:ext uri="{FF2B5EF4-FFF2-40B4-BE49-F238E27FC236}">
                <a16:creationId xmlns:a16="http://schemas.microsoft.com/office/drawing/2014/main" id="{36ACCD9E-F75D-9DDF-5005-40DB22B603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6" b="66"/>
          <a:stretch>
            <a:fillRect/>
          </a:stretch>
        </p:blipFill>
        <p:spPr bwMode="auto">
          <a:xfrm>
            <a:off x="5962578" y="5841868"/>
            <a:ext cx="2495621" cy="2491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58091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234596" y="-9197495"/>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9595579"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Mission:</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15582900" cy="7442462"/>
          </a:xfrm>
        </p:spPr>
        <p:txBody>
          <a:bodyPr>
            <a:normAutofit/>
          </a:bodyPr>
          <a:lstStyle/>
          <a:p>
            <a:pPr algn="l"/>
            <a:r>
              <a:rPr lang="en-US" sz="8000" dirty="0">
                <a:solidFill>
                  <a:schemeClr val="bg1"/>
                </a:solidFill>
              </a:rPr>
              <a:t>Determine the feasibility of and develop a plan to provide broadband internet service to as many citizens of Lee County as possible.</a:t>
            </a:r>
          </a:p>
          <a:p>
            <a:pPr algn="l"/>
            <a:endParaRPr lang="en-US" sz="8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9867900"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Feasibility Study – Phase 1</a:t>
            </a:r>
          </a:p>
        </p:txBody>
      </p:sp>
      <p:pic>
        <p:nvPicPr>
          <p:cNvPr id="8" name="Picture 7">
            <a:extLst>
              <a:ext uri="{FF2B5EF4-FFF2-40B4-BE49-F238E27FC236}">
                <a16:creationId xmlns:a16="http://schemas.microsoft.com/office/drawing/2014/main" id="{6502429F-47FC-4028-81A1-4F11AF7871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23306" y="647701"/>
            <a:ext cx="6553518" cy="8481024"/>
          </a:xfrm>
          <a:prstGeom prst="rect">
            <a:avLst/>
          </a:prstGeom>
        </p:spPr>
      </p:pic>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9105900" cy="7442462"/>
          </a:xfrm>
        </p:spPr>
        <p:txBody>
          <a:bodyPr>
            <a:normAutofit lnSpcReduction="10000"/>
          </a:bodyPr>
          <a:lstStyle/>
          <a:p>
            <a:pPr algn="l"/>
            <a:r>
              <a:rPr lang="en-US" dirty="0">
                <a:solidFill>
                  <a:schemeClr val="bg1"/>
                </a:solidFill>
              </a:rPr>
              <a:t>Broadband data was collected and developed by Sain Associates, and they created a Broadband Feasibility Study. </a:t>
            </a:r>
          </a:p>
          <a:p>
            <a:pPr algn="l"/>
            <a:endParaRPr lang="en-US" dirty="0">
              <a:solidFill>
                <a:schemeClr val="bg1"/>
              </a:solidFill>
            </a:endParaRPr>
          </a:p>
          <a:p>
            <a:pPr algn="l"/>
            <a:r>
              <a:rPr lang="en-US" dirty="0">
                <a:solidFill>
                  <a:schemeClr val="bg1"/>
                </a:solidFill>
              </a:rPr>
              <a:t>Objectives of the Study:</a:t>
            </a:r>
          </a:p>
          <a:p>
            <a:pPr marL="514350" indent="-514350" algn="l">
              <a:buFont typeface="+mj-lt"/>
              <a:buAutoNum type="arabicPeriod"/>
            </a:pPr>
            <a:r>
              <a:rPr lang="en-US" dirty="0">
                <a:solidFill>
                  <a:schemeClr val="bg1"/>
                </a:solidFill>
              </a:rPr>
              <a:t>Define clear broadband coverage goals and benchmarks.</a:t>
            </a:r>
          </a:p>
          <a:p>
            <a:pPr marL="514350" indent="-514350" algn="l">
              <a:buFont typeface="+mj-lt"/>
              <a:buAutoNum type="arabicPeriod"/>
            </a:pPr>
            <a:r>
              <a:rPr lang="en-US" dirty="0">
                <a:solidFill>
                  <a:schemeClr val="bg1"/>
                </a:solidFill>
              </a:rPr>
              <a:t>Document existing broadband infrastructure and coverage areas.</a:t>
            </a:r>
          </a:p>
          <a:p>
            <a:pPr marL="514350" indent="-514350" algn="l">
              <a:buFont typeface="+mj-lt"/>
              <a:buAutoNum type="arabicPeriod"/>
            </a:pPr>
            <a:r>
              <a:rPr lang="en-US" dirty="0">
                <a:solidFill>
                  <a:schemeClr val="bg1"/>
                </a:solidFill>
              </a:rPr>
              <a:t>Develop a plan for addressing gaps in broadband service.</a:t>
            </a:r>
          </a:p>
          <a:p>
            <a:pPr marL="514350" indent="-514350" algn="l">
              <a:buFont typeface="+mj-lt"/>
              <a:buAutoNum type="arabicPeriod"/>
            </a:pPr>
            <a:r>
              <a:rPr lang="en-US" dirty="0">
                <a:solidFill>
                  <a:schemeClr val="bg1"/>
                </a:solidFill>
              </a:rPr>
              <a:t>Develop short and long-term recommendations.</a:t>
            </a:r>
          </a:p>
          <a:p>
            <a:pPr marL="514350" indent="-514350" algn="l">
              <a:buFont typeface="+mj-lt"/>
              <a:buAutoNum type="arabicPeriod"/>
            </a:pPr>
            <a:r>
              <a:rPr lang="en-US" dirty="0">
                <a:solidFill>
                  <a:schemeClr val="bg1"/>
                </a:solidFill>
              </a:rPr>
              <a:t>Compile information needed to apply for grant and/or other funding.</a:t>
            </a:r>
          </a:p>
          <a:p>
            <a:pPr algn="l"/>
            <a:endParaRPr lang="en-US" dirty="0"/>
          </a:p>
        </p:txBody>
      </p:sp>
    </p:spTree>
    <p:extLst>
      <p:ext uri="{BB962C8B-B14F-4D97-AF65-F5344CB8AC3E}">
        <p14:creationId xmlns:p14="http://schemas.microsoft.com/office/powerpoint/2010/main" val="268686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9595579"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Broadband Goals</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9105900" cy="7442462"/>
          </a:xfrm>
        </p:spPr>
        <p:txBody>
          <a:bodyPr>
            <a:normAutofit/>
          </a:bodyPr>
          <a:lstStyle/>
          <a:p>
            <a:pPr algn="l"/>
            <a:endParaRPr lang="en-US" dirty="0">
              <a:solidFill>
                <a:schemeClr val="bg1"/>
              </a:solidFill>
            </a:endParaRPr>
          </a:p>
          <a:p>
            <a:pPr marL="514350" indent="-514350" algn="l">
              <a:buFont typeface="+mj-lt"/>
              <a:buAutoNum type="arabicPeriod"/>
            </a:pPr>
            <a:r>
              <a:rPr lang="en-US" dirty="0">
                <a:solidFill>
                  <a:schemeClr val="bg1"/>
                </a:solidFill>
              </a:rPr>
              <a:t>Evaluate and understand existing broadband infrastructure condition</a:t>
            </a:r>
          </a:p>
          <a:p>
            <a:pPr marL="514350" indent="-514350" algn="l">
              <a:buFont typeface="+mj-lt"/>
              <a:buAutoNum type="arabicPeriod"/>
            </a:pPr>
            <a:r>
              <a:rPr lang="en-US" dirty="0">
                <a:solidFill>
                  <a:schemeClr val="bg1"/>
                </a:solidFill>
              </a:rPr>
              <a:t>Evaluate public opinion of existing broadband services and interest in expanding capabilities</a:t>
            </a:r>
          </a:p>
          <a:p>
            <a:pPr marL="514350" indent="-514350" algn="l">
              <a:buFont typeface="+mj-lt"/>
              <a:buAutoNum type="arabicPeriod"/>
            </a:pPr>
            <a:r>
              <a:rPr lang="en-US" dirty="0">
                <a:solidFill>
                  <a:schemeClr val="bg1"/>
                </a:solidFill>
              </a:rPr>
              <a:t>Make at least one (1) broadband internet service provider available to 95% of the County</a:t>
            </a:r>
          </a:p>
          <a:p>
            <a:pPr marL="514350" indent="-514350" algn="l">
              <a:buFont typeface="+mj-lt"/>
              <a:buAutoNum type="arabicPeriod"/>
            </a:pPr>
            <a:r>
              <a:rPr lang="en-US" dirty="0">
                <a:solidFill>
                  <a:schemeClr val="bg1"/>
                </a:solidFill>
              </a:rPr>
              <a:t>Make at least two (2) broadband internet service providers available to 85% of the County</a:t>
            </a:r>
          </a:p>
          <a:p>
            <a:pPr marL="514350" indent="-514350" algn="l">
              <a:buFont typeface="+mj-lt"/>
              <a:buAutoNum type="arabicPeriod"/>
            </a:pPr>
            <a:r>
              <a:rPr lang="en-US" dirty="0">
                <a:solidFill>
                  <a:schemeClr val="bg1"/>
                </a:solidFill>
              </a:rPr>
              <a:t>Create competition amongst internet providers that benefit customers with better service and lower prices</a:t>
            </a:r>
          </a:p>
          <a:p>
            <a:pPr algn="l"/>
            <a:endParaRPr lang="en-US" dirty="0"/>
          </a:p>
        </p:txBody>
      </p:sp>
    </p:spTree>
    <p:extLst>
      <p:ext uri="{BB962C8B-B14F-4D97-AF65-F5344CB8AC3E}">
        <p14:creationId xmlns:p14="http://schemas.microsoft.com/office/powerpoint/2010/main" val="28757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9595579"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Existing Conditions</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1806593"/>
            <a:ext cx="5981700" cy="8200191"/>
          </a:xfrm>
        </p:spPr>
        <p:txBody>
          <a:bodyPr>
            <a:normAutofit/>
          </a:bodyPr>
          <a:lstStyle/>
          <a:p>
            <a:pPr algn="l"/>
            <a:r>
              <a:rPr lang="en-US" dirty="0">
                <a:solidFill>
                  <a:schemeClr val="bg1"/>
                </a:solidFill>
              </a:rPr>
              <a:t>By 616 Square Miles Land Area</a:t>
            </a:r>
          </a:p>
          <a:p>
            <a:pPr algn="l"/>
            <a:endParaRPr lang="en-US" dirty="0">
              <a:solidFill>
                <a:schemeClr val="bg1"/>
              </a:solidFill>
            </a:endParaRPr>
          </a:p>
          <a:p>
            <a:pPr marL="514350" indent="-514350" algn="l">
              <a:buFont typeface="+mj-lt"/>
              <a:buAutoNum type="arabicPeriod"/>
            </a:pPr>
            <a:r>
              <a:rPr lang="en-US" dirty="0">
                <a:solidFill>
                  <a:schemeClr val="bg1"/>
                </a:solidFill>
              </a:rPr>
              <a:t>Condition based on FCC Area</a:t>
            </a:r>
          </a:p>
          <a:p>
            <a:pPr marL="971550" lvl="1" indent="-514350" algn="l">
              <a:buFont typeface="Arial" panose="020B0604020202020204" pitchFamily="34" charset="0"/>
              <a:buChar char="•"/>
            </a:pPr>
            <a:r>
              <a:rPr lang="en-US" dirty="0">
                <a:solidFill>
                  <a:schemeClr val="bg1"/>
                </a:solidFill>
              </a:rPr>
              <a:t>Unserved areas (0 Broadband Providers) = 29.6%</a:t>
            </a:r>
          </a:p>
          <a:p>
            <a:pPr marL="971550" lvl="1" indent="-514350" algn="l">
              <a:buFont typeface="Arial" panose="020B0604020202020204" pitchFamily="34" charset="0"/>
              <a:buChar char="•"/>
            </a:pPr>
            <a:r>
              <a:rPr lang="en-US" dirty="0">
                <a:solidFill>
                  <a:schemeClr val="bg1"/>
                </a:solidFill>
              </a:rPr>
              <a:t>Underserved areas (1 Broadband Provider) = 42.1%</a:t>
            </a:r>
          </a:p>
          <a:p>
            <a:pPr marL="514350" indent="-514350" algn="l">
              <a:buFont typeface="+mj-lt"/>
              <a:buAutoNum type="arabicPeriod"/>
            </a:pPr>
            <a:r>
              <a:rPr lang="en-US" dirty="0">
                <a:solidFill>
                  <a:schemeClr val="bg1"/>
                </a:solidFill>
              </a:rPr>
              <a:t>Condition based on Parcels</a:t>
            </a:r>
          </a:p>
          <a:p>
            <a:pPr marL="971550" lvl="1" indent="-514350" algn="l">
              <a:buFont typeface="Arial" panose="020B0604020202020204" pitchFamily="34" charset="0"/>
              <a:buChar char="•"/>
            </a:pPr>
            <a:r>
              <a:rPr lang="en-US" dirty="0">
                <a:solidFill>
                  <a:schemeClr val="bg1"/>
                </a:solidFill>
              </a:rPr>
              <a:t>Uninhabited property = 66.1%</a:t>
            </a:r>
          </a:p>
          <a:p>
            <a:pPr marL="971550" lvl="1" indent="-514350" algn="l">
              <a:buFont typeface="Arial" panose="020B0604020202020204" pitchFamily="34" charset="0"/>
              <a:buChar char="•"/>
            </a:pPr>
            <a:r>
              <a:rPr lang="en-US" dirty="0">
                <a:solidFill>
                  <a:schemeClr val="bg1"/>
                </a:solidFill>
              </a:rPr>
              <a:t>Inhabited parcels with no providers = 12.9%</a:t>
            </a:r>
          </a:p>
          <a:p>
            <a:pPr marL="971550" lvl="1" indent="-514350" algn="l">
              <a:buFont typeface="Arial" panose="020B0604020202020204" pitchFamily="34" charset="0"/>
              <a:buChar char="•"/>
            </a:pPr>
            <a:r>
              <a:rPr lang="en-US" dirty="0">
                <a:solidFill>
                  <a:schemeClr val="bg1"/>
                </a:solidFill>
              </a:rPr>
              <a:t>Inhabited parcels with 1 provider = 50.6%</a:t>
            </a:r>
          </a:p>
          <a:p>
            <a:pPr algn="l"/>
            <a:endParaRPr lang="en-US" dirty="0"/>
          </a:p>
        </p:txBody>
      </p:sp>
      <p:pic>
        <p:nvPicPr>
          <p:cNvPr id="7" name="Picture 6">
            <a:extLst>
              <a:ext uri="{FF2B5EF4-FFF2-40B4-BE49-F238E27FC236}">
                <a16:creationId xmlns:a16="http://schemas.microsoft.com/office/drawing/2014/main" id="{999E5DEB-DD6E-4EB7-AAE7-2BD7ABFDD6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39000" y="1688829"/>
            <a:ext cx="10862384" cy="8393661"/>
          </a:xfrm>
          <a:prstGeom prst="rect">
            <a:avLst/>
          </a:prstGeom>
        </p:spPr>
      </p:pic>
    </p:spTree>
    <p:extLst>
      <p:ext uri="{BB962C8B-B14F-4D97-AF65-F5344CB8AC3E}">
        <p14:creationId xmlns:p14="http://schemas.microsoft.com/office/powerpoint/2010/main" val="330504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9595579"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Existing Conditions</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2120638"/>
            <a:ext cx="5600700" cy="7442462"/>
          </a:xfrm>
        </p:spPr>
        <p:txBody>
          <a:bodyPr>
            <a:normAutofit/>
          </a:bodyPr>
          <a:lstStyle/>
          <a:p>
            <a:pPr algn="l"/>
            <a:r>
              <a:rPr lang="en-US" dirty="0">
                <a:solidFill>
                  <a:schemeClr val="bg1"/>
                </a:solidFill>
              </a:rPr>
              <a:t>Condition based on 68,412 Potential Customers</a:t>
            </a:r>
          </a:p>
          <a:p>
            <a:pPr marL="514350" indent="-514350" algn="l">
              <a:buFont typeface="+mj-lt"/>
              <a:buAutoNum type="arabicPeriod"/>
            </a:pPr>
            <a:r>
              <a:rPr lang="en-US" dirty="0">
                <a:solidFill>
                  <a:schemeClr val="bg1"/>
                </a:solidFill>
              </a:rPr>
              <a:t>Unserved area of the County (0 Broadband Providers) = 2.9%</a:t>
            </a:r>
          </a:p>
          <a:p>
            <a:pPr marL="514350" indent="-514350" algn="l">
              <a:buFont typeface="+mj-lt"/>
              <a:buAutoNum type="arabicPeriod"/>
            </a:pPr>
            <a:r>
              <a:rPr lang="en-US" dirty="0">
                <a:solidFill>
                  <a:schemeClr val="bg1"/>
                </a:solidFill>
              </a:rPr>
              <a:t>Underserved area of the County (1 Broadband Provider) = 34.5%</a:t>
            </a:r>
          </a:p>
          <a:p>
            <a:pPr marL="514350" indent="-514350" algn="l">
              <a:buFont typeface="+mj-lt"/>
              <a:buAutoNum type="arabicPeriod"/>
            </a:pPr>
            <a:r>
              <a:rPr lang="en-US" dirty="0">
                <a:solidFill>
                  <a:schemeClr val="bg1"/>
                </a:solidFill>
              </a:rPr>
              <a:t>Served by 2 or more Providers = 62.6%</a:t>
            </a:r>
          </a:p>
          <a:p>
            <a:pPr algn="l"/>
            <a:endParaRPr lang="en-US" dirty="0"/>
          </a:p>
        </p:txBody>
      </p:sp>
      <p:pic>
        <p:nvPicPr>
          <p:cNvPr id="7" name="Picture 6">
            <a:extLst>
              <a:ext uri="{FF2B5EF4-FFF2-40B4-BE49-F238E27FC236}">
                <a16:creationId xmlns:a16="http://schemas.microsoft.com/office/drawing/2014/main" id="{999E5DEB-DD6E-4EB7-AAE7-2BD7ABFDD6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62800" y="1689898"/>
            <a:ext cx="10928004" cy="8444366"/>
          </a:xfrm>
          <a:prstGeom prst="rect">
            <a:avLst/>
          </a:prstGeom>
        </p:spPr>
      </p:pic>
    </p:spTree>
    <p:extLst>
      <p:ext uri="{BB962C8B-B14F-4D97-AF65-F5344CB8AC3E}">
        <p14:creationId xmlns:p14="http://schemas.microsoft.com/office/powerpoint/2010/main" val="386286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rot="2614124">
            <a:off x="-1727083" y="7140415"/>
            <a:ext cx="7698132" cy="7672125"/>
          </a:xfrm>
          <a:prstGeom prst="rect">
            <a:avLst/>
          </a:prstGeom>
        </p:spPr>
      </p:pic>
      <p:sp>
        <p:nvSpPr>
          <p:cNvPr id="6" name="TextBox 6"/>
          <p:cNvSpPr txBox="1"/>
          <p:nvPr/>
        </p:nvSpPr>
        <p:spPr>
          <a:xfrm>
            <a:off x="614680" y="242444"/>
            <a:ext cx="16497300" cy="1378647"/>
          </a:xfrm>
          <a:prstGeom prst="rect">
            <a:avLst/>
          </a:prstGeom>
        </p:spPr>
        <p:txBody>
          <a:bodyPr wrap="square" lIns="0" tIns="0" rIns="0" bIns="0" rtlCol="0" anchor="t">
            <a:spAutoFit/>
          </a:bodyPr>
          <a:lstStyle/>
          <a:p>
            <a:pPr>
              <a:lnSpc>
                <a:spcPts val="11760"/>
              </a:lnSpc>
              <a:spcBef>
                <a:spcPct val="0"/>
              </a:spcBef>
            </a:pPr>
            <a:r>
              <a:rPr lang="en-US" sz="7200" dirty="0">
                <a:solidFill>
                  <a:srgbClr val="FFFFFF"/>
                </a:solidFill>
              </a:rPr>
              <a:t>Community Broadband Survey</a:t>
            </a:r>
          </a:p>
        </p:txBody>
      </p:sp>
      <p:grpSp>
        <p:nvGrpSpPr>
          <p:cNvPr id="8" name="Group 8"/>
          <p:cNvGrpSpPr>
            <a:grpSpLocks noChangeAspect="1"/>
          </p:cNvGrpSpPr>
          <p:nvPr/>
        </p:nvGrpSpPr>
        <p:grpSpPr>
          <a:xfrm>
            <a:off x="9351440" y="1866900"/>
            <a:ext cx="8631760" cy="8649018"/>
            <a:chOff x="0" y="0"/>
            <a:chExt cx="10143351" cy="10163632"/>
          </a:xfrm>
        </p:grpSpPr>
        <p:sp>
          <p:nvSpPr>
            <p:cNvPr id="9" name="Freeform 9"/>
            <p:cNvSpPr/>
            <p:nvPr/>
          </p:nvSpPr>
          <p:spPr>
            <a:xfrm>
              <a:off x="0" y="0"/>
              <a:ext cx="10143351" cy="10163632"/>
            </a:xfrm>
            <a:custGeom>
              <a:avLst/>
              <a:gdLst/>
              <a:ahLst/>
              <a:cxnLst/>
              <a:rect l="l" t="t" r="r" b="b"/>
              <a:pathLst>
                <a:path w="10143351" h="10163632">
                  <a:moveTo>
                    <a:pt x="0" y="0"/>
                  </a:moveTo>
                  <a:lnTo>
                    <a:pt x="10143351" y="0"/>
                  </a:lnTo>
                  <a:lnTo>
                    <a:pt x="10143351" y="10163632"/>
                  </a:lnTo>
                  <a:lnTo>
                    <a:pt x="0" y="10163632"/>
                  </a:lnTo>
                  <a:close/>
                </a:path>
              </a:pathLst>
            </a:custGeom>
            <a:blipFill>
              <a:blip r:embed="rId4"/>
              <a:stretch>
                <a:fillRect t="-25" r="1" b="-23"/>
              </a:stretch>
            </a:blipFill>
          </p:spPr>
        </p:sp>
        <p:sp>
          <p:nvSpPr>
            <p:cNvPr id="11" name="Freeform 11"/>
            <p:cNvSpPr/>
            <p:nvPr/>
          </p:nvSpPr>
          <p:spPr>
            <a:xfrm>
              <a:off x="374650" y="673100"/>
              <a:ext cx="6318250" cy="8427288"/>
            </a:xfrm>
            <a:custGeom>
              <a:avLst/>
              <a:gdLst/>
              <a:ahLst/>
              <a:cxnLst/>
              <a:rect l="l" t="t" r="r" b="b"/>
              <a:pathLst>
                <a:path w="6318250" h="8427288">
                  <a:moveTo>
                    <a:pt x="2560460" y="1417091"/>
                  </a:moveTo>
                  <a:lnTo>
                    <a:pt x="2559050" y="8427288"/>
                  </a:lnTo>
                  <a:lnTo>
                    <a:pt x="0" y="8427288"/>
                  </a:lnTo>
                  <a:lnTo>
                    <a:pt x="0" y="0"/>
                  </a:lnTo>
                  <a:lnTo>
                    <a:pt x="6318250" y="0"/>
                  </a:lnTo>
                  <a:lnTo>
                    <a:pt x="6318250" y="1098550"/>
                  </a:lnTo>
                  <a:lnTo>
                    <a:pt x="2878087" y="1099439"/>
                  </a:lnTo>
                  <a:cubicBezTo>
                    <a:pt x="2702674" y="1099490"/>
                    <a:pt x="2560498" y="1241679"/>
                    <a:pt x="2560460" y="1417091"/>
                  </a:cubicBezTo>
                  <a:close/>
                </a:path>
              </a:pathLst>
            </a:custGeom>
            <a:blipFill>
              <a:blip r:embed="rId5"/>
              <a:stretch>
                <a:fillRect l="-27511" t="6622" r="2812" b="10462"/>
              </a:stretch>
            </a:blipFill>
          </p:spPr>
        </p:sp>
      </p:grpSp>
      <p:pic>
        <p:nvPicPr>
          <p:cNvPr id="12" name="Picture 11">
            <a:extLst>
              <a:ext uri="{FF2B5EF4-FFF2-40B4-BE49-F238E27FC236}">
                <a16:creationId xmlns:a16="http://schemas.microsoft.com/office/drawing/2014/main" id="{0FFFF49F-3D5D-401E-A7FF-5FEE0040CBD6}"/>
              </a:ext>
            </a:extLst>
          </p:cNvPr>
          <p:cNvPicPr>
            <a:picLocks noChangeAspect="1"/>
          </p:cNvPicPr>
          <p:nvPr/>
        </p:nvPicPr>
        <p:blipFill>
          <a:blip r:embed="rId6"/>
          <a:stretch>
            <a:fillRect/>
          </a:stretch>
        </p:blipFill>
        <p:spPr>
          <a:xfrm>
            <a:off x="12139968" y="4124074"/>
            <a:ext cx="4166832" cy="5362826"/>
          </a:xfrm>
          <a:prstGeom prst="rect">
            <a:avLst/>
          </a:prstGeom>
        </p:spPr>
      </p:pic>
      <p:sp>
        <p:nvSpPr>
          <p:cNvPr id="7" name="Content Placeholder 6">
            <a:extLst>
              <a:ext uri="{FF2B5EF4-FFF2-40B4-BE49-F238E27FC236}">
                <a16:creationId xmlns:a16="http://schemas.microsoft.com/office/drawing/2014/main" id="{E93F7490-FBDE-4D87-9C10-DA07BCC7508C}"/>
              </a:ext>
            </a:extLst>
          </p:cNvPr>
          <p:cNvSpPr>
            <a:spLocks noGrp="1"/>
          </p:cNvSpPr>
          <p:nvPr>
            <p:ph idx="1"/>
          </p:nvPr>
        </p:nvSpPr>
        <p:spPr>
          <a:xfrm>
            <a:off x="706961" y="2439693"/>
            <a:ext cx="8229600" cy="6209007"/>
          </a:xfrm>
        </p:spPr>
        <p:txBody>
          <a:bodyPr/>
          <a:lstStyle/>
          <a:p>
            <a:r>
              <a:rPr lang="en-US" sz="3600" dirty="0">
                <a:solidFill>
                  <a:schemeClr val="bg1"/>
                </a:solidFill>
              </a:rPr>
              <a:t>Survey asked about the following: </a:t>
            </a:r>
          </a:p>
          <a:p>
            <a:pPr lvl="1"/>
            <a:r>
              <a:rPr lang="en-US" sz="3200" dirty="0">
                <a:solidFill>
                  <a:schemeClr val="bg1"/>
                </a:solidFill>
              </a:rPr>
              <a:t>Address</a:t>
            </a:r>
          </a:p>
          <a:p>
            <a:pPr lvl="1"/>
            <a:r>
              <a:rPr lang="en-US" sz="3200" dirty="0">
                <a:solidFill>
                  <a:schemeClr val="bg1"/>
                </a:solidFill>
              </a:rPr>
              <a:t>Level of Service Feedback</a:t>
            </a:r>
          </a:p>
          <a:p>
            <a:pPr lvl="1"/>
            <a:r>
              <a:rPr lang="en-US" sz="3200" dirty="0">
                <a:solidFill>
                  <a:schemeClr val="bg1"/>
                </a:solidFill>
              </a:rPr>
              <a:t>Internet Speed Test for Each Location</a:t>
            </a:r>
          </a:p>
          <a:p>
            <a:pPr lvl="1"/>
            <a:r>
              <a:rPr lang="en-US" sz="3200" dirty="0">
                <a:solidFill>
                  <a:schemeClr val="bg1"/>
                </a:solidFill>
              </a:rPr>
              <a:t>Broadband Availability</a:t>
            </a:r>
          </a:p>
          <a:p>
            <a:r>
              <a:rPr lang="en-US" sz="3600" dirty="0">
                <a:solidFill>
                  <a:schemeClr val="bg1"/>
                </a:solidFill>
              </a:rPr>
              <a:t>In addition to the survey, we obtained GIS data from the revenue commissioner’s office and the Board of Education.</a:t>
            </a:r>
          </a:p>
          <a:p>
            <a:pPr lvl="1"/>
            <a:endParaRPr lang="en-US" dirty="0">
              <a:solidFill>
                <a:schemeClr val="bg1"/>
              </a:solidFill>
            </a:endParaRPr>
          </a:p>
          <a:p>
            <a:pPr lvl="1">
              <a:buFont typeface="Arial" panose="020B0604020202020204" pitchFamily="34" charset="0"/>
              <a:buChar char="•"/>
            </a:pPr>
            <a:endParaRPr lang="en-US" dirty="0">
              <a:solidFill>
                <a:schemeClr val="bg1"/>
              </a:solidFill>
            </a:endParaRPr>
          </a:p>
          <a:p>
            <a:pPr lvl="1"/>
            <a:endParaRPr lang="en-US" dirty="0">
              <a:solidFill>
                <a:schemeClr val="bg1"/>
              </a:solidFill>
            </a:endParaRPr>
          </a:p>
        </p:txBody>
      </p:sp>
      <p:pic>
        <p:nvPicPr>
          <p:cNvPr id="4" name="Picture 3">
            <a:extLst>
              <a:ext uri="{FF2B5EF4-FFF2-40B4-BE49-F238E27FC236}">
                <a16:creationId xmlns:a16="http://schemas.microsoft.com/office/drawing/2014/main" id="{EA839BFB-9349-498D-86E5-C16860355246}"/>
              </a:ext>
            </a:extLst>
          </p:cNvPr>
          <p:cNvPicPr>
            <a:picLocks noChangeAspect="1"/>
          </p:cNvPicPr>
          <p:nvPr/>
        </p:nvPicPr>
        <p:blipFill>
          <a:blip r:embed="rId7"/>
          <a:stretch>
            <a:fillRect/>
          </a:stretch>
        </p:blipFill>
        <p:spPr>
          <a:xfrm>
            <a:off x="12102604" y="4124074"/>
            <a:ext cx="4204196" cy="53628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9595579"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Major Interim Update</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1638300"/>
            <a:ext cx="6210300" cy="7924800"/>
          </a:xfrm>
        </p:spPr>
        <p:txBody>
          <a:bodyPr>
            <a:normAutofit/>
          </a:bodyPr>
          <a:lstStyle/>
          <a:p>
            <a:pPr algn="l"/>
            <a:endParaRPr lang="en-US" dirty="0">
              <a:solidFill>
                <a:schemeClr val="bg1"/>
              </a:solidFill>
            </a:endParaRPr>
          </a:p>
          <a:p>
            <a:pPr marL="514350" indent="-514350" algn="l">
              <a:buFont typeface="+mj-lt"/>
              <a:buAutoNum type="arabicPeriod"/>
            </a:pPr>
            <a:r>
              <a:rPr lang="en-US" dirty="0">
                <a:solidFill>
                  <a:schemeClr val="bg1"/>
                </a:solidFill>
              </a:rPr>
              <a:t>It was determined based on references from the ADECA broadband map and information collected from the public survey that the service area for RM Greene cable provider does meet the standard for broadband internet of 100/20 speeds</a:t>
            </a:r>
          </a:p>
          <a:p>
            <a:pPr marL="514350" indent="-514350" algn="l">
              <a:buFont typeface="+mj-lt"/>
              <a:buAutoNum type="arabicPeriod"/>
            </a:pPr>
            <a:r>
              <a:rPr lang="en-US" dirty="0">
                <a:solidFill>
                  <a:schemeClr val="bg1"/>
                </a:solidFill>
              </a:rPr>
              <a:t>Numerous State grants were applied for from ADECA</a:t>
            </a:r>
          </a:p>
          <a:p>
            <a:pPr algn="l"/>
            <a:endParaRPr lang="en-US" dirty="0"/>
          </a:p>
        </p:txBody>
      </p:sp>
      <p:pic>
        <p:nvPicPr>
          <p:cNvPr id="7" name="Picture 6">
            <a:extLst>
              <a:ext uri="{FF2B5EF4-FFF2-40B4-BE49-F238E27FC236}">
                <a16:creationId xmlns:a16="http://schemas.microsoft.com/office/drawing/2014/main" id="{999E5DEB-DD6E-4EB7-AAE7-2BD7ABFDD6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29314" y="1776014"/>
            <a:ext cx="10794150" cy="8340934"/>
          </a:xfrm>
          <a:prstGeom prst="rect">
            <a:avLst/>
          </a:prstGeom>
        </p:spPr>
      </p:pic>
    </p:spTree>
    <p:extLst>
      <p:ext uri="{BB962C8B-B14F-4D97-AF65-F5344CB8AC3E}">
        <p14:creationId xmlns:p14="http://schemas.microsoft.com/office/powerpoint/2010/main" val="238001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7622753">
            <a:off x="-1649959" y="-8312660"/>
            <a:ext cx="30356903" cy="30356903"/>
          </a:xfrm>
          <a:prstGeom prst="rect">
            <a:avLst/>
          </a:prstGeom>
        </p:spPr>
      </p:pic>
      <p:pic>
        <p:nvPicPr>
          <p:cNvPr id="3" name="Picture 3"/>
          <p:cNvPicPr>
            <a:picLocks noChangeAspect="1"/>
          </p:cNvPicPr>
          <p:nvPr/>
        </p:nvPicPr>
        <p:blipFill>
          <a:blip r:embed="rId4"/>
          <a:srcRect/>
          <a:stretch>
            <a:fillRect/>
          </a:stretch>
        </p:blipFill>
        <p:spPr>
          <a:xfrm>
            <a:off x="-288339" y="-322362"/>
            <a:ext cx="18880283" cy="10931723"/>
          </a:xfrm>
          <a:prstGeom prst="rect">
            <a:avLst/>
          </a:prstGeom>
        </p:spPr>
      </p:pic>
      <p:sp>
        <p:nvSpPr>
          <p:cNvPr id="5" name="TextBox 5"/>
          <p:cNvSpPr txBox="1"/>
          <p:nvPr/>
        </p:nvSpPr>
        <p:spPr>
          <a:xfrm>
            <a:off x="1028700" y="22263"/>
            <a:ext cx="16802100" cy="1753750"/>
          </a:xfrm>
          <a:prstGeom prst="rect">
            <a:avLst/>
          </a:prstGeom>
        </p:spPr>
        <p:txBody>
          <a:bodyPr wrap="square" lIns="0" tIns="0" rIns="0" bIns="0" rtlCol="0" anchor="t">
            <a:spAutoFit/>
          </a:bodyPr>
          <a:lstStyle/>
          <a:p>
            <a:pPr>
              <a:lnSpc>
                <a:spcPts val="15721"/>
              </a:lnSpc>
              <a:spcBef>
                <a:spcPct val="0"/>
              </a:spcBef>
            </a:pPr>
            <a:r>
              <a:rPr lang="en-US" sz="7200" dirty="0">
                <a:solidFill>
                  <a:srgbClr val="FFFFFF"/>
                </a:solidFill>
              </a:rPr>
              <a:t>Initial Recommendations and Projections </a:t>
            </a:r>
          </a:p>
        </p:txBody>
      </p:sp>
      <p:sp>
        <p:nvSpPr>
          <p:cNvPr id="6" name="Subtitle 5">
            <a:extLst>
              <a:ext uri="{FF2B5EF4-FFF2-40B4-BE49-F238E27FC236}">
                <a16:creationId xmlns:a16="http://schemas.microsoft.com/office/drawing/2014/main" id="{C581F046-2647-4610-9A2F-D0AE9B5D5319}"/>
              </a:ext>
            </a:extLst>
          </p:cNvPr>
          <p:cNvSpPr>
            <a:spLocks noGrp="1"/>
          </p:cNvSpPr>
          <p:nvPr>
            <p:ph type="subTitle" idx="1"/>
          </p:nvPr>
        </p:nvSpPr>
        <p:spPr>
          <a:xfrm>
            <a:off x="1028700" y="1638300"/>
            <a:ext cx="6210300" cy="7924800"/>
          </a:xfrm>
        </p:spPr>
        <p:txBody>
          <a:bodyPr>
            <a:normAutofit/>
          </a:bodyPr>
          <a:lstStyle/>
          <a:p>
            <a:pPr algn="l"/>
            <a:endParaRPr lang="en-US" dirty="0">
              <a:solidFill>
                <a:schemeClr val="bg1"/>
              </a:solidFill>
            </a:endParaRPr>
          </a:p>
          <a:p>
            <a:pPr marL="514350" indent="-514350" algn="l">
              <a:buFont typeface="+mj-lt"/>
              <a:buAutoNum type="arabicPeriod"/>
            </a:pPr>
            <a:r>
              <a:rPr lang="en-US" dirty="0">
                <a:solidFill>
                  <a:schemeClr val="bg1"/>
                </a:solidFill>
              </a:rPr>
              <a:t>Area Projections</a:t>
            </a:r>
          </a:p>
          <a:p>
            <a:pPr marL="971550" lvl="1" indent="-514350" algn="l">
              <a:buFont typeface="Arial" panose="020B0604020202020204" pitchFamily="34" charset="0"/>
              <a:buChar char="•"/>
            </a:pPr>
            <a:r>
              <a:rPr lang="en-US" dirty="0">
                <a:solidFill>
                  <a:schemeClr val="bg1"/>
                </a:solidFill>
              </a:rPr>
              <a:t>0 Providers = 12.3%</a:t>
            </a:r>
          </a:p>
          <a:p>
            <a:pPr marL="971550" lvl="1" indent="-514350" algn="l">
              <a:buFont typeface="Arial" panose="020B0604020202020204" pitchFamily="34" charset="0"/>
              <a:buChar char="•"/>
            </a:pPr>
            <a:r>
              <a:rPr lang="en-US" dirty="0">
                <a:solidFill>
                  <a:schemeClr val="bg1"/>
                </a:solidFill>
              </a:rPr>
              <a:t>1 Provider = 59.4%</a:t>
            </a:r>
          </a:p>
          <a:p>
            <a:pPr marL="971550" lvl="1" indent="-514350" algn="l">
              <a:buFont typeface="Arial" panose="020B0604020202020204" pitchFamily="34" charset="0"/>
              <a:buChar char="•"/>
            </a:pPr>
            <a:r>
              <a:rPr lang="en-US" dirty="0">
                <a:solidFill>
                  <a:schemeClr val="bg1"/>
                </a:solidFill>
              </a:rPr>
              <a:t>2+ Providers = 27.3%</a:t>
            </a:r>
          </a:p>
          <a:p>
            <a:pPr marL="514350" indent="-514350" algn="l">
              <a:buFont typeface="+mj-lt"/>
              <a:buAutoNum type="arabicPeriod"/>
            </a:pPr>
            <a:r>
              <a:rPr lang="en-US" dirty="0">
                <a:solidFill>
                  <a:schemeClr val="bg1"/>
                </a:solidFill>
              </a:rPr>
              <a:t>Potential Customer Projections</a:t>
            </a:r>
          </a:p>
          <a:p>
            <a:pPr marL="971550" lvl="1" indent="-514350" algn="l">
              <a:buFont typeface="Arial" panose="020B0604020202020204" pitchFamily="34" charset="0"/>
              <a:buChar char="•"/>
            </a:pPr>
            <a:r>
              <a:rPr lang="en-US" dirty="0">
                <a:solidFill>
                  <a:schemeClr val="bg1"/>
                </a:solidFill>
              </a:rPr>
              <a:t>0 Providers = 1.4%</a:t>
            </a:r>
          </a:p>
          <a:p>
            <a:pPr marL="971550" lvl="1" indent="-514350" algn="l">
              <a:buFont typeface="Arial" panose="020B0604020202020204" pitchFamily="34" charset="0"/>
              <a:buChar char="•"/>
            </a:pPr>
            <a:r>
              <a:rPr lang="en-US" dirty="0">
                <a:solidFill>
                  <a:schemeClr val="bg1"/>
                </a:solidFill>
              </a:rPr>
              <a:t>1 Provider = 36.0%</a:t>
            </a:r>
          </a:p>
          <a:p>
            <a:pPr marL="971550" lvl="1" indent="-514350" algn="l">
              <a:buFont typeface="Arial" panose="020B0604020202020204" pitchFamily="34" charset="0"/>
              <a:buChar char="•"/>
            </a:pPr>
            <a:r>
              <a:rPr lang="en-US" dirty="0">
                <a:solidFill>
                  <a:schemeClr val="bg1"/>
                </a:solidFill>
              </a:rPr>
              <a:t>2+ Providers = 62.6%</a:t>
            </a:r>
          </a:p>
          <a:p>
            <a:pPr algn="l"/>
            <a:endParaRPr lang="en-US" dirty="0"/>
          </a:p>
        </p:txBody>
      </p:sp>
      <p:pic>
        <p:nvPicPr>
          <p:cNvPr id="7" name="Picture 6">
            <a:extLst>
              <a:ext uri="{FF2B5EF4-FFF2-40B4-BE49-F238E27FC236}">
                <a16:creationId xmlns:a16="http://schemas.microsoft.com/office/drawing/2014/main" id="{999E5DEB-DD6E-4EB7-AAE7-2BD7ABFDD62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29314" y="1776014"/>
            <a:ext cx="10794149" cy="8340934"/>
          </a:xfrm>
          <a:prstGeom prst="rect">
            <a:avLst/>
          </a:prstGeom>
        </p:spPr>
      </p:pic>
    </p:spTree>
    <p:extLst>
      <p:ext uri="{BB962C8B-B14F-4D97-AF65-F5344CB8AC3E}">
        <p14:creationId xmlns:p14="http://schemas.microsoft.com/office/powerpoint/2010/main" val="2592394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4577</Words>
  <Application>Microsoft Office PowerPoint</Application>
  <PresentationFormat>Custom</PresentationFormat>
  <Paragraphs>337</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PowerPoint Presentation</dc:title>
  <dc:creator>Kalin, Mary Hope</dc:creator>
  <cp:lastModifiedBy>Mellott, Dan</cp:lastModifiedBy>
  <cp:revision>93</cp:revision>
  <cp:lastPrinted>2023-02-23T18:27:42Z</cp:lastPrinted>
  <dcterms:created xsi:type="dcterms:W3CDTF">2006-08-16T00:00:00Z</dcterms:created>
  <dcterms:modified xsi:type="dcterms:W3CDTF">2023-03-09T20:23:39Z</dcterms:modified>
  <dc:identifier>DAED7Ylqr98</dc:identifier>
</cp:coreProperties>
</file>